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400" r:id="rId3"/>
    <p:sldId id="350" r:id="rId4"/>
    <p:sldId id="351" r:id="rId5"/>
    <p:sldId id="352" r:id="rId6"/>
    <p:sldId id="353" r:id="rId7"/>
    <p:sldId id="354" r:id="rId8"/>
    <p:sldId id="355" r:id="rId9"/>
    <p:sldId id="357" r:id="rId10"/>
    <p:sldId id="356" r:id="rId11"/>
    <p:sldId id="358" r:id="rId12"/>
    <p:sldId id="359" r:id="rId13"/>
    <p:sldId id="397" r:id="rId14"/>
    <p:sldId id="361" r:id="rId15"/>
    <p:sldId id="362" r:id="rId16"/>
    <p:sldId id="399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98" r:id="rId42"/>
    <p:sldId id="391" r:id="rId43"/>
    <p:sldId id="392" r:id="rId44"/>
    <p:sldId id="393" r:id="rId45"/>
    <p:sldId id="394" r:id="rId46"/>
    <p:sldId id="396" r:id="rId47"/>
    <p:sldId id="280" r:id="rId4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EF7196A-5244-4EB9-962A-C1E1D73B551F}">
  <a:tblStyle styleId="{0EF7196A-5244-4EB9-962A-C1E1D73B551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74" autoAdjust="0"/>
  </p:normalViewPr>
  <p:slideViewPr>
    <p:cSldViewPr snapToGrid="0" snapToObjects="1">
      <p:cViewPr varScale="1">
        <p:scale>
          <a:sx n="89" d="100"/>
          <a:sy n="89" d="100"/>
        </p:scale>
        <p:origin x="-1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88035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1" Type="http://schemas.openxmlformats.org/officeDocument/2006/relationships/hyperlink" Target="http://searchnetworking.bitpipe.com/detail/RES/1490142818_402.html" TargetMode="External"/><Relationship Id="rId12" Type="http://schemas.openxmlformats.org/officeDocument/2006/relationships/hyperlink" Target="http://searchnetworking.bitpipe.com/detail/RES/1471917446_308.html" TargetMode="External"/><Relationship Id="rId13" Type="http://schemas.openxmlformats.org/officeDocument/2006/relationships/hyperlink" Target="http://searchstorage.techtarget.com/definition/byte" TargetMode="External"/><Relationship Id="rId14" Type="http://schemas.openxmlformats.org/officeDocument/2006/relationships/hyperlink" Target="http://searchcio-midmarket.techtarget.com/definition/hexadecima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techtarget.com/contributor/Margaret-Rouse" TargetMode="External"/><Relationship Id="rId4" Type="http://schemas.openxmlformats.org/officeDocument/2006/relationships/hyperlink" Target="http://whatis.techtarget.com/" TargetMode="External"/><Relationship Id="rId5" Type="http://schemas.openxmlformats.org/officeDocument/2006/relationships/hyperlink" Target="https://twitter.com/whatisdotcom" TargetMode="External"/><Relationship Id="rId6" Type="http://schemas.openxmlformats.org/officeDocument/2006/relationships/hyperlink" Target="https://plus.google.com/115059452925708684879%23115059452925708684879/posts" TargetMode="External"/><Relationship Id="rId7" Type="http://schemas.openxmlformats.org/officeDocument/2006/relationships/hyperlink" Target="https://www.linkedin.com/in/margaretrouse" TargetMode="External"/><Relationship Id="rId8" Type="http://schemas.openxmlformats.org/officeDocument/2006/relationships/hyperlink" Target="http://www.convergedinfrastructure.com/Managing-Opex-by-Cutting-Power-Cooling-and-Physical-Space-Costs-Through-Convergence?asrc=SS_snet_SN-211659" TargetMode="External"/><Relationship Id="rId9" Type="http://schemas.openxmlformats.org/officeDocument/2006/relationships/hyperlink" Target="http://www.convergedinfrastructure.com/Performance-and-Scalability-for-High-Availability-Workloads?asrc=SS_snet_SN-211659" TargetMode="External"/><Relationship Id="rId10" Type="http://schemas.openxmlformats.org/officeDocument/2006/relationships/hyperlink" Target="http://searchnetworking.techtarget.com/sponsored_communitie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Monitor the search progress bar at the bottom of the screen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0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Office of ATA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>
          <a:xfrm>
            <a:off x="3884027" y="0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Course Name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" y="8685561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Module ##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027" y="8685561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fld id="{4FBB191F-68D9-4465-AD60-029821D8435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8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Search View Keyword Tab</a:t>
            </a:r>
          </a:p>
          <a:p>
            <a:r>
              <a:rPr lang="en-US" dirty="0" smtClean="0"/>
              <a:t>Highlight the JPG Header with the first byte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17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the decode tab, choose picture 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52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Right-click the image</a:t>
            </a:r>
          </a:p>
          <a:p>
            <a:r>
              <a:rPr lang="en-US" dirty="0" smtClean="0"/>
              <a:t>Bookmark it as Data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8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Report view</a:t>
            </a:r>
          </a:p>
          <a:p>
            <a:r>
              <a:rPr lang="en-US" dirty="0" smtClean="0"/>
              <a:t>Scroll to Notable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7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a keyword</a:t>
            </a:r>
          </a:p>
          <a:p>
            <a:r>
              <a:rPr lang="en-US" dirty="0" smtClean="0"/>
              <a:t>Select hits from the keyword and its derivatives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51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or live searches take time to complete</a:t>
            </a:r>
          </a:p>
          <a:p>
            <a:r>
              <a:rPr lang="en-US" dirty="0" smtClean="0"/>
              <a:t>Use REGEX expressions for pattern searching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7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Arial" charset="0"/>
              </a:rPr>
              <a:t>Arabic should</a:t>
            </a:r>
            <a:r>
              <a:rPr lang="en-US" sz="1200" baseline="0" dirty="0" smtClean="0">
                <a:latin typeface="Arial" charset="0"/>
              </a:rPr>
              <a:t> appear here, but does not.</a:t>
            </a:r>
          </a:p>
          <a:p>
            <a:endParaRPr lang="en-US" sz="1200" baseline="0" dirty="0" smtClean="0">
              <a:latin typeface="Arial" charset="0"/>
            </a:endParaRPr>
          </a:p>
          <a:p>
            <a:endParaRPr lang="en-US" sz="1200" dirty="0" smtClean="0">
              <a:latin typeface="Arial" charset="0"/>
            </a:endParaRPr>
          </a:p>
          <a:p>
            <a:endParaRPr lang="en-US" sz="1200" dirty="0" smtClean="0">
              <a:latin typeface="Arial" charset="0"/>
            </a:endParaRPr>
          </a:p>
          <a:p>
            <a:endParaRPr lang="en-US" sz="1200" dirty="0" smtClean="0">
              <a:latin typeface="Arial" charset="0"/>
            </a:endParaRPr>
          </a:p>
          <a:p>
            <a:r>
              <a:rPr lang="en-US" sz="1200" dirty="0" smtClean="0">
                <a:latin typeface="Arial" charset="0"/>
              </a:rPr>
              <a:t>big-endian and little-endian</a:t>
            </a:r>
          </a:p>
          <a:p>
            <a:endParaRPr lang="en-US" sz="1200" dirty="0" smtClean="0">
              <a:latin typeface="Arial" charset="0"/>
            </a:endParaRPr>
          </a:p>
          <a:p>
            <a:r>
              <a:rPr lang="en-US" sz="1200" dirty="0" smtClean="0">
                <a:latin typeface="Arial" charset="0"/>
              </a:rPr>
              <a:t>Posted by: </a:t>
            </a:r>
            <a:r>
              <a:rPr lang="en-US" sz="1200" dirty="0" smtClean="0">
                <a:latin typeface="Arial" charset="0"/>
                <a:hlinkClick r:id="rId3"/>
              </a:rPr>
              <a:t>Margaret Rouse</a:t>
            </a:r>
          </a:p>
          <a:p>
            <a:r>
              <a:rPr lang="en-US" sz="1200" dirty="0" smtClean="0">
                <a:latin typeface="Arial" charset="0"/>
                <a:hlinkClick r:id="rId4"/>
              </a:rPr>
              <a:t>WhatIs.com</a:t>
            </a:r>
          </a:p>
          <a:p>
            <a:r>
              <a:rPr lang="de-DE" sz="1200" dirty="0" smtClean="0">
                <a:latin typeface="Arial" charset="0"/>
                <a:hlinkClick r:id="rId5"/>
              </a:rPr>
              <a:t> </a:t>
            </a:r>
            <a:r>
              <a:rPr lang="de-DE" sz="1200" dirty="0" smtClean="0">
                <a:latin typeface="Arial" charset="0"/>
                <a:hlinkClick r:id="rId6"/>
              </a:rPr>
              <a:t> </a:t>
            </a:r>
            <a:r>
              <a:rPr lang="de-DE" sz="1200" dirty="0" smtClean="0">
                <a:latin typeface="Arial" charset="0"/>
                <a:hlinkClick r:id="rId7"/>
              </a:rPr>
              <a:t> </a:t>
            </a:r>
          </a:p>
          <a:p>
            <a:r>
              <a:rPr lang="de-DE" sz="1200" dirty="0" err="1" smtClean="0">
                <a:latin typeface="Arial" charset="0"/>
              </a:rPr>
              <a:t>Contributor</a:t>
            </a:r>
            <a:r>
              <a:rPr lang="de-DE" sz="1200" dirty="0" smtClean="0">
                <a:latin typeface="Arial" charset="0"/>
              </a:rPr>
              <a:t>(s): Diethard </a:t>
            </a:r>
            <a:r>
              <a:rPr lang="de-DE" sz="1200" dirty="0" err="1" smtClean="0">
                <a:latin typeface="Arial" charset="0"/>
              </a:rPr>
              <a:t>Ohrt</a:t>
            </a:r>
            <a:endParaRPr lang="de-DE" sz="1200" dirty="0" smtClean="0">
              <a:latin typeface="Arial" charset="0"/>
            </a:endParaRPr>
          </a:p>
          <a:p>
            <a:endParaRPr lang="de-DE" sz="1200" dirty="0" smtClean="0">
              <a:latin typeface="Arial" charset="0"/>
            </a:endParaRPr>
          </a:p>
          <a:p>
            <a:r>
              <a:rPr lang="fr-FR" sz="1200" dirty="0" smtClean="0">
                <a:latin typeface="Arial" charset="0"/>
              </a:rPr>
              <a:t>		  </a:t>
            </a:r>
          </a:p>
          <a:p>
            <a:r>
              <a:rPr lang="fr-FR" sz="1200" dirty="0" smtClean="0">
                <a:latin typeface="Arial" charset="0"/>
              </a:rPr>
              <a:t>		  </a:t>
            </a:r>
          </a:p>
          <a:p>
            <a:r>
              <a:rPr lang="fr-FR" sz="1200" dirty="0" smtClean="0">
                <a:latin typeface="Arial" charset="0"/>
              </a:rPr>
              <a:t>		  </a:t>
            </a:r>
          </a:p>
          <a:p>
            <a:r>
              <a:rPr lang="fr-FR" sz="1200" dirty="0" smtClean="0">
                <a:latin typeface="Arial" charset="0"/>
              </a:rPr>
              <a:t>		  </a:t>
            </a:r>
          </a:p>
          <a:p>
            <a:r>
              <a:rPr lang="fr-FR" sz="1200" dirty="0" smtClean="0">
                <a:latin typeface="Arial" charset="0"/>
              </a:rPr>
              <a:t>		 </a:t>
            </a:r>
          </a:p>
          <a:p>
            <a:r>
              <a:rPr lang="fr-FR" sz="1200" dirty="0" smtClean="0">
                <a:latin typeface="Arial" charset="0"/>
              </a:rPr>
              <a:t>		 </a:t>
            </a:r>
          </a:p>
          <a:p>
            <a:r>
              <a:rPr lang="fr-FR" sz="1200" dirty="0" smtClean="0">
                <a:latin typeface="Arial" charset="0"/>
              </a:rPr>
              <a:t>		 </a:t>
            </a:r>
          </a:p>
          <a:p>
            <a:endParaRPr lang="fr-FR" sz="1200" dirty="0" smtClean="0">
              <a:latin typeface="Arial" charset="0"/>
            </a:endParaRPr>
          </a:p>
          <a:p>
            <a:r>
              <a:rPr lang="fr-FR" sz="1200" dirty="0" err="1" smtClean="0">
                <a:latin typeface="Arial" charset="0"/>
              </a:rPr>
              <a:t>Sponsored</a:t>
            </a:r>
            <a:r>
              <a:rPr lang="fr-FR" sz="1200" dirty="0" smtClean="0">
                <a:latin typeface="Arial" charset="0"/>
              </a:rPr>
              <a:t> News</a:t>
            </a:r>
          </a:p>
          <a:p>
            <a:r>
              <a:rPr lang="fr-FR" sz="1200" dirty="0" smtClean="0">
                <a:latin typeface="Arial" charset="0"/>
                <a:hlinkClick r:id="rId8"/>
              </a:rPr>
              <a:t>Managing Opex by Cutting Power, Cooling and Physical Space Costs Through ... –Dell </a:t>
            </a:r>
          </a:p>
          <a:p>
            <a:r>
              <a:rPr lang="fr-FR" sz="1200" dirty="0" smtClean="0">
                <a:latin typeface="Arial" charset="0"/>
                <a:hlinkClick r:id="rId9"/>
              </a:rPr>
              <a:t>Performance and Scalability for High-Availability Workloads –Dell </a:t>
            </a:r>
          </a:p>
          <a:p>
            <a:r>
              <a:rPr lang="fr-FR" sz="1200" dirty="0" smtClean="0">
                <a:latin typeface="Arial" charset="0"/>
                <a:hlinkClick r:id="rId10"/>
              </a:rPr>
              <a:t>See More </a:t>
            </a:r>
          </a:p>
          <a:p>
            <a:r>
              <a:rPr lang="fr-FR" sz="1200" dirty="0" err="1" smtClean="0">
                <a:latin typeface="Arial" charset="0"/>
              </a:rPr>
              <a:t>Vendor</a:t>
            </a:r>
            <a:r>
              <a:rPr lang="fr-FR" sz="1200" dirty="0" smtClean="0">
                <a:latin typeface="Arial" charset="0"/>
              </a:rPr>
              <a:t> </a:t>
            </a:r>
            <a:r>
              <a:rPr lang="fr-FR" sz="1200" dirty="0" err="1" smtClean="0">
                <a:latin typeface="Arial" charset="0"/>
              </a:rPr>
              <a:t>Resources</a:t>
            </a:r>
            <a:endParaRPr lang="fr-FR" sz="1200" dirty="0" smtClean="0">
              <a:latin typeface="Arial" charset="0"/>
            </a:endParaRPr>
          </a:p>
          <a:p>
            <a:r>
              <a:rPr lang="fr-FR" sz="1200" dirty="0" smtClean="0">
                <a:latin typeface="Arial" charset="0"/>
                <a:hlinkClick r:id="rId11"/>
              </a:rPr>
              <a:t>Empowering IT to Transform and Take Advantage of Database Technologies –IBM  </a:t>
            </a:r>
          </a:p>
          <a:p>
            <a:r>
              <a:rPr lang="fr-FR" sz="1200" dirty="0" smtClean="0">
                <a:latin typeface="Arial" charset="0"/>
                <a:hlinkClick r:id="rId12"/>
              </a:rPr>
              <a:t>POWER8: A Processor to Challenge Intel's Dominance –IBM  </a:t>
            </a:r>
          </a:p>
          <a:p>
            <a:r>
              <a:rPr lang="fr-FR" sz="1200" dirty="0" err="1" smtClean="0">
                <a:latin typeface="Arial" charset="0"/>
              </a:rPr>
              <a:t>Big-endian</a:t>
            </a:r>
            <a:r>
              <a:rPr lang="fr-FR" sz="1200" dirty="0" smtClean="0">
                <a:latin typeface="Arial" charset="0"/>
              </a:rPr>
              <a:t> and </a:t>
            </a:r>
            <a:r>
              <a:rPr lang="fr-FR" sz="1200" dirty="0" err="1" smtClean="0">
                <a:latin typeface="Arial" charset="0"/>
              </a:rPr>
              <a:t>little-endian</a:t>
            </a:r>
            <a:r>
              <a:rPr lang="fr-FR" sz="1200" dirty="0" smtClean="0">
                <a:latin typeface="Arial" charset="0"/>
              </a:rPr>
              <a:t> are </a:t>
            </a:r>
            <a:r>
              <a:rPr lang="fr-FR" sz="1200" dirty="0" err="1" smtClean="0">
                <a:latin typeface="Arial" charset="0"/>
              </a:rPr>
              <a:t>terms</a:t>
            </a:r>
            <a:r>
              <a:rPr lang="fr-FR" sz="1200" dirty="0" smtClean="0">
                <a:latin typeface="Arial" charset="0"/>
              </a:rPr>
              <a:t> </a:t>
            </a:r>
            <a:r>
              <a:rPr lang="fr-FR" sz="1200" dirty="0" err="1" smtClean="0">
                <a:latin typeface="Arial" charset="0"/>
              </a:rPr>
              <a:t>that</a:t>
            </a:r>
            <a:r>
              <a:rPr lang="fr-FR" sz="1200" dirty="0" smtClean="0">
                <a:latin typeface="Arial" charset="0"/>
              </a:rPr>
              <a:t> </a:t>
            </a:r>
            <a:r>
              <a:rPr lang="fr-FR" sz="1200" dirty="0" err="1" smtClean="0">
                <a:latin typeface="Arial" charset="0"/>
              </a:rPr>
              <a:t>describe</a:t>
            </a:r>
            <a:r>
              <a:rPr lang="fr-FR" sz="1200" dirty="0" smtClean="0">
                <a:latin typeface="Arial" charset="0"/>
              </a:rPr>
              <a:t> the </a:t>
            </a:r>
            <a:r>
              <a:rPr lang="fr-FR" sz="1200" dirty="0" err="1" smtClean="0">
                <a:latin typeface="Arial" charset="0"/>
              </a:rPr>
              <a:t>order</a:t>
            </a:r>
            <a:r>
              <a:rPr lang="fr-FR" sz="1200" dirty="0" smtClean="0">
                <a:latin typeface="Arial" charset="0"/>
              </a:rPr>
              <a:t> in </a:t>
            </a:r>
            <a:r>
              <a:rPr lang="fr-FR" sz="1200" dirty="0" err="1" smtClean="0">
                <a:latin typeface="Arial" charset="0"/>
              </a:rPr>
              <a:t>which</a:t>
            </a:r>
            <a:r>
              <a:rPr lang="fr-FR" sz="1200" dirty="0" smtClean="0">
                <a:latin typeface="Arial" charset="0"/>
              </a:rPr>
              <a:t> a </a:t>
            </a:r>
            <a:r>
              <a:rPr lang="fr-FR" sz="1200" dirty="0" err="1" smtClean="0">
                <a:latin typeface="Arial" charset="0"/>
              </a:rPr>
              <a:t>sequence</a:t>
            </a:r>
            <a:r>
              <a:rPr lang="fr-FR" sz="1200" dirty="0" smtClean="0">
                <a:latin typeface="Arial" charset="0"/>
              </a:rPr>
              <a:t> of </a:t>
            </a:r>
            <a:r>
              <a:rPr lang="fr-FR" sz="1200" u="sng" dirty="0" smtClean="0">
                <a:latin typeface="Arial" charset="0"/>
                <a:hlinkClick r:id="rId13"/>
              </a:rPr>
              <a:t>bytes are stored in computer memory. Big-endian is an order in which the "big end" (most significant value in the sequence) is stored first (at the lowest storage address). Little-endian is an order in which the "little end" (least significant value in the sequence) is stored first. For example, in a big-endian computer, the two bytes required for the </a:t>
            </a:r>
            <a:r>
              <a:rPr lang="fr-FR" sz="1200" u="sng" dirty="0" smtClean="0">
                <a:latin typeface="Arial" charset="0"/>
                <a:hlinkClick r:id="rId14"/>
              </a:rPr>
              <a:t>hexadecimal number 4F52 would be stored as 4F52 in storage (if 4F is stored at storage address 1000, for example, 52 will be at address 1001). In a little-endian system, it would be stored as 524F (52 at address 1000, 4F at 1001).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0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Office of ATA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>
          <a:xfrm>
            <a:off x="3884027" y="0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Course Name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" y="8685561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Module ##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027" y="8685561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fld id="{4FBB191F-68D9-4465-AD60-029821D8435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</a:t>
            </a:r>
            <a:r>
              <a:rPr lang="en-US" dirty="0" err="1" smtClean="0"/>
              <a:t>Codepage</a:t>
            </a:r>
            <a:r>
              <a:rPr lang="en-US" dirty="0" smtClean="0"/>
              <a:t> from Western European (Win) to Unicode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Search view and enter a keyword</a:t>
            </a:r>
          </a:p>
          <a:p>
            <a:r>
              <a:rPr lang="en-US" dirty="0" smtClean="0"/>
              <a:t>View results in the bottom pane</a:t>
            </a:r>
          </a:p>
          <a:p>
            <a:r>
              <a:rPr lang="en-US" dirty="0" smtClean="0"/>
              <a:t>Bookmark or save relevant results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0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Office of ATA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>
          <a:xfrm>
            <a:off x="3884027" y="0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Course Name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" y="8685561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r>
              <a:rPr lang="en-US" smtClean="0"/>
              <a:t>Module ##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027" y="8685561"/>
            <a:ext cx="2972421" cy="456891"/>
          </a:xfrm>
          <a:prstGeom prst="rect">
            <a:avLst/>
          </a:prstGeom>
        </p:spPr>
        <p:txBody>
          <a:bodyPr lIns="89309" tIns="44655" rIns="89309" bIns="44655"/>
          <a:lstStyle/>
          <a:p>
            <a:pPr>
              <a:defRPr/>
            </a:pPr>
            <a:fld id="{4FBB191F-68D9-4465-AD60-029821D8435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conduct a live search of raw data, choose New Raw Search Selected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86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Results view shows search hits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8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only the Unallocated Clusters</a:t>
            </a:r>
          </a:p>
          <a:p>
            <a:r>
              <a:rPr lang="en-US" dirty="0" smtClean="0"/>
              <a:t>Open the Raw Search Selected menu, go to the Evidence toolbar, and select New Raw Search Selected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1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3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4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1" y="133987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6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1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8" y="250448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3" y="474825"/>
            <a:ext cx="758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1"/>
            </a:lvl1pPr>
            <a:lvl2pPr lvl="1" rtl="0">
              <a:spcBef>
                <a:spcPts val="0"/>
              </a:spcBef>
              <a:buSzPct val="100000"/>
              <a:defRPr sz="4800" b="1"/>
            </a:lvl2pPr>
            <a:lvl3pPr lvl="2" rtl="0">
              <a:spcBef>
                <a:spcPts val="0"/>
              </a:spcBef>
              <a:buSzPct val="100000"/>
              <a:defRPr sz="4800" b="1"/>
            </a:lvl3pPr>
            <a:lvl4pPr lvl="3" rtl="0">
              <a:spcBef>
                <a:spcPts val="0"/>
              </a:spcBef>
              <a:buSzPct val="100000"/>
              <a:defRPr sz="4800" b="1"/>
            </a:lvl4pPr>
            <a:lvl5pPr lvl="4" rtl="0">
              <a:spcBef>
                <a:spcPts val="0"/>
              </a:spcBef>
              <a:buSzPct val="100000"/>
              <a:defRPr sz="4800" b="1"/>
            </a:lvl5pPr>
            <a:lvl6pPr lvl="5" rtl="0">
              <a:spcBef>
                <a:spcPts val="0"/>
              </a:spcBef>
              <a:buSzPct val="100000"/>
              <a:defRPr sz="4800" b="1"/>
            </a:lvl6pPr>
            <a:lvl7pPr lvl="6" rtl="0">
              <a:spcBef>
                <a:spcPts val="0"/>
              </a:spcBef>
              <a:buSzPct val="100000"/>
              <a:defRPr sz="4800" b="1"/>
            </a:lvl7pPr>
            <a:lvl8pPr lvl="7" rtl="0">
              <a:spcBef>
                <a:spcPts val="0"/>
              </a:spcBef>
              <a:buSzPct val="100000"/>
              <a:defRPr sz="4800" b="1"/>
            </a:lvl8pPr>
            <a:lvl9pPr lvl="8" rtl="0">
              <a:spcBef>
                <a:spcPts val="0"/>
              </a:spcBef>
              <a:buSzPct val="100000"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163" y="228600"/>
            <a:ext cx="8318500" cy="914400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162" y="1233488"/>
            <a:ext cx="8318501" cy="3700462"/>
          </a:xfrm>
        </p:spPr>
        <p:txBody>
          <a:bodyPr/>
          <a:lstStyle>
            <a:lvl1pPr marL="233363" indent="-233363"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 marL="1147763" indent="-233363">
              <a:spcBef>
                <a:spcPts val="200"/>
              </a:spcBef>
              <a:tabLst/>
              <a:defRPr sz="2000" b="1">
                <a:latin typeface="Arial" pitchFamily="34" charset="0"/>
                <a:cs typeface="Arial" pitchFamily="34" charset="0"/>
              </a:defRPr>
            </a:lvl3pPr>
            <a:lvl4pPr marL="1604963" indent="-233363">
              <a:spcBef>
                <a:spcPts val="100"/>
              </a:spcBef>
              <a:buFont typeface="Arial" pitchFamily="34" charset="0"/>
              <a:buChar char="•"/>
              <a:defRPr sz="1800" b="1">
                <a:latin typeface="Arial" pitchFamily="34" charset="0"/>
                <a:cs typeface="Arial" pitchFamily="34" charset="0"/>
              </a:defRPr>
            </a:lvl4pPr>
            <a:lvl5pPr marL="1998663" indent="-169863">
              <a:buFont typeface="Arial" pitchFamily="34" charset="0"/>
              <a:buChar char="•"/>
              <a:defRPr sz="2400" b="0">
                <a:latin typeface="+mj-lt"/>
              </a:defRPr>
            </a:lvl5pPr>
          </a:lstStyle>
          <a:p>
            <a:pPr lvl="0"/>
            <a:r>
              <a:rPr lang="en-US" dirty="0" smtClean="0"/>
              <a:t>Click to edit level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55280" y="66294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9144" rIns="91440" bIns="9144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 </a:t>
            </a:r>
            <a:fld id="{1E05A8D5-9D50-4F79-AAB3-D0C9B9E329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6294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9144" rIns="91440" bIns="9144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1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Module 5: Hash Analysis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7624" y="6629400"/>
            <a:ext cx="2836864" cy="228600"/>
          </a:xfrm>
          <a:prstGeom prst="rect">
            <a:avLst/>
          </a:prstGeom>
        </p:spPr>
        <p:txBody>
          <a:bodyPr vert="horz" wrap="none" lIns="9144" tIns="9144" rIns="45720" bIns="9144" rtlCol="0" anchor="ctr"/>
          <a:lstStyle>
            <a:lvl1pPr algn="l"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Introduction to Digital Forensics and Investigations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5807399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Search Techniques</a:t>
            </a:r>
            <a:endParaRPr lang="en" sz="5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99566" cy="6858000"/>
          </a:xfrm>
        </p:spPr>
      </p:pic>
      <p:sp>
        <p:nvSpPr>
          <p:cNvPr id="8" name="Oval 7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Same Characters in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Unicode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293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Display Font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display Unicode fonts, go to:</a:t>
            </a:r>
            <a:br>
              <a:rPr lang="en-US" dirty="0" smtClean="0"/>
            </a:br>
            <a:r>
              <a:rPr lang="en-US" dirty="0" smtClean="0"/>
              <a:t>Tools </a:t>
            </a:r>
            <a:r>
              <a:rPr lang="en-US" dirty="0"/>
              <a:t>&gt; Options &gt; Fonts</a:t>
            </a: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39078" y="2205686"/>
            <a:ext cx="4699784" cy="465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471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Arial Unicode MS Font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72231" y="1875751"/>
            <a:ext cx="5041061" cy="499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661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99566" cy="6858000"/>
          </a:xfrm>
        </p:spPr>
      </p:pic>
      <p:sp>
        <p:nvSpPr>
          <p:cNvPr id="8" name="Oval 7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Changing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Code page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26846" y="3394956"/>
            <a:ext cx="5337684" cy="311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1359206" y="4412296"/>
            <a:ext cx="1000256" cy="28969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Reading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Options Menu, Check RTL Reading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52800" y="1981200"/>
            <a:ext cx="4384233" cy="408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219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" r="-407"/>
          <a:stretch/>
        </p:blipFill>
        <p:spPr>
          <a:xfrm>
            <a:off x="-66846" y="0"/>
            <a:ext cx="9210846" cy="6888616"/>
          </a:xfrm>
        </p:spPr>
      </p:pic>
      <p:sp>
        <p:nvSpPr>
          <p:cNvPr id="8" name="Oval 7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Arabic Displayed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Correctly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6536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EnCase</a:t>
            </a:r>
            <a:r>
              <a:rPr lang="en-US" dirty="0" smtClean="0"/>
              <a:t> 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Search Techniques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054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Conducting an Index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the index:</a:t>
            </a:r>
          </a:p>
          <a:p>
            <a:pPr lvl="1"/>
            <a:r>
              <a:rPr lang="en-US" dirty="0" smtClean="0"/>
              <a:t>Run the </a:t>
            </a:r>
            <a:r>
              <a:rPr lang="en-US" dirty="0" err="1" smtClean="0"/>
              <a:t>EnCase</a:t>
            </a:r>
            <a:r>
              <a:rPr lang="en-US" dirty="0" smtClean="0"/>
              <a:t> Evidence Processor</a:t>
            </a:r>
          </a:p>
          <a:p>
            <a:pPr lvl="1"/>
            <a:r>
              <a:rPr lang="en-US" dirty="0" smtClean="0"/>
              <a:t>Enable the </a:t>
            </a:r>
            <a:r>
              <a:rPr lang="en-US" i="1" dirty="0" smtClean="0"/>
              <a:t>Index text and metadata</a:t>
            </a:r>
            <a:r>
              <a:rPr lang="en-US" dirty="0" smtClean="0"/>
              <a:t> feature</a:t>
            </a:r>
          </a:p>
          <a:p>
            <a:pPr lvl="1"/>
            <a:r>
              <a:rPr lang="en-US" dirty="0" smtClean="0"/>
              <a:t>Index personal information (optional)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Searching and Viewing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Results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1820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Searches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Keyword1 w/35 Keyword2 or keywords in quotes</a:t>
            </a:r>
          </a:p>
          <a:p>
            <a:r>
              <a:rPr lang="en-US" sz="2400" dirty="0" smtClean="0"/>
              <a:t>Boolean logic</a:t>
            </a:r>
          </a:p>
          <a:p>
            <a:r>
              <a:rPr lang="en-US" sz="2400" dirty="0" smtClean="0"/>
              <a:t>Stemming and fuzzy searches</a:t>
            </a:r>
          </a:p>
          <a:p>
            <a:r>
              <a:rPr lang="en-US" sz="2400" dirty="0" smtClean="0"/>
              <a:t>Pattern searches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971800"/>
            <a:ext cx="5122166" cy="3505200"/>
          </a:xfrm>
          <a:prstGeom prst="rect">
            <a:avLst/>
          </a:prstGeom>
        </p:spPr>
      </p:pic>
      <p:pic>
        <p:nvPicPr>
          <p:cNvPr id="10" name="Picture 9" descr="Proximity search zoom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00" y="3048000"/>
            <a:ext cx="2476982" cy="914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152716" y="3505200"/>
            <a:ext cx="1219200" cy="533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4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1425" y="2224437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Objective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86149" y="1600201"/>
            <a:ext cx="4083849" cy="2805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/>
              <a:t>By the end of this module, participants will be able to perform keyword searches</a:t>
            </a:r>
          </a:p>
          <a:p>
            <a:endParaRPr lang="en-US" sz="2800" dirty="0"/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7401125" y="1758974"/>
            <a:ext cx="218999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rot="10800000" flipH="1">
            <a:off x="7932695" y="2472367"/>
            <a:ext cx="522299" cy="3098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7765925" y="1896874"/>
            <a:ext cx="648599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/>
          <a:srcRect l="-24307" t="-20162" r="-13360" b="-18009"/>
          <a:stretch/>
        </p:blipFill>
        <p:spPr>
          <a:xfrm>
            <a:off x="4883091" y="2448744"/>
            <a:ext cx="3391844" cy="3404289"/>
          </a:xfrm>
          <a:prstGeom prst="ellipse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26645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246"/>
            <a:ext cx="9161769" cy="684175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685236" y="3401601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468695" y="3177700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New Raw Search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Selected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To Conduct Live Search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1974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the New Raw Search Selected Menu:</a:t>
            </a:r>
          </a:p>
          <a:p>
            <a:pPr lvl="1"/>
            <a:r>
              <a:rPr lang="en-US" dirty="0" smtClean="0"/>
              <a:t>Name the search</a:t>
            </a:r>
          </a:p>
          <a:p>
            <a:pPr lvl="1"/>
            <a:r>
              <a:rPr lang="en-US" dirty="0" smtClean="0"/>
              <a:t>Select the path for storage</a:t>
            </a:r>
          </a:p>
          <a:p>
            <a:pPr lvl="1"/>
            <a:r>
              <a:rPr lang="en-US" dirty="0" smtClean="0"/>
              <a:t>Click </a:t>
            </a:r>
            <a:r>
              <a:rPr lang="en-US" i="1" dirty="0" smtClean="0"/>
              <a:t>New </a:t>
            </a:r>
            <a:r>
              <a:rPr lang="en-US" dirty="0"/>
              <a:t>i</a:t>
            </a:r>
            <a:r>
              <a:rPr lang="en-US" dirty="0" smtClean="0"/>
              <a:t>n the keywords toolbar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317390"/>
            <a:ext cx="4449609" cy="35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6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Search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the New Keyword Menu:</a:t>
            </a:r>
          </a:p>
          <a:p>
            <a:pPr lvl="1"/>
            <a:r>
              <a:rPr lang="en-US" dirty="0" smtClean="0"/>
              <a:t>Type the keyword under Search Expression</a:t>
            </a:r>
          </a:p>
          <a:p>
            <a:pPr lvl="1"/>
            <a:r>
              <a:rPr lang="en-US" dirty="0" smtClean="0"/>
              <a:t>Select the Unicode search option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324" y="2819399"/>
            <a:ext cx="5701518" cy="40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Verify the file name, path</a:t>
            </a:r>
            <a:r>
              <a:rPr lang="en-US" dirty="0"/>
              <a:t>, </a:t>
            </a:r>
            <a:r>
              <a:rPr lang="en-US" dirty="0" smtClean="0"/>
              <a:t>and search options</a:t>
            </a:r>
          </a:p>
          <a:p>
            <a:r>
              <a:rPr lang="en-US" dirty="0" smtClean="0"/>
              <a:t>Click OK </a:t>
            </a:r>
            <a:r>
              <a:rPr lang="en-US" dirty="0"/>
              <a:t>to start the </a:t>
            </a:r>
            <a:r>
              <a:rPr lang="en-US" dirty="0" smtClean="0"/>
              <a:t>search</a:t>
            </a:r>
            <a:endParaRPr lang="en-US" dirty="0"/>
          </a:p>
          <a:p>
            <a:r>
              <a:rPr lang="en-US" dirty="0" smtClean="0"/>
              <a:t>Monitor the progress bar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9483" y="2895600"/>
            <a:ext cx="5055313" cy="402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 </a:t>
            </a:r>
            <a:fld id="{1E05A8D5-9D50-4F79-AAB3-D0C9B9E329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Module 7: Search Techniques</a:t>
            </a: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Introduction to Digital Forensics and Investigations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80301" cy="685800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Viewing</a:t>
            </a:r>
            <a:r>
              <a:rPr lang="en-US" sz="2400" b="1" dirty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Results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128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GREP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Regular Expression Parser (GREP):</a:t>
            </a:r>
          </a:p>
          <a:p>
            <a:pPr lvl="1"/>
            <a:r>
              <a:rPr lang="en-US" dirty="0" smtClean="0"/>
              <a:t>Searches for plain text with regular expressions</a:t>
            </a:r>
          </a:p>
          <a:p>
            <a:pPr lvl="1"/>
            <a:r>
              <a:rPr lang="en-US" dirty="0" smtClean="0"/>
              <a:t>Matches strings of text against characters, words, numbers, patterns, wildcards, etc.</a:t>
            </a:r>
          </a:p>
        </p:txBody>
      </p:sp>
    </p:spTree>
    <p:extLst>
      <p:ext uri="{BB962C8B-B14F-4D97-AF65-F5344CB8AC3E}">
        <p14:creationId xmlns:p14="http://schemas.microsoft.com/office/powerpoint/2010/main" val="325040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GREP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New Keyword Menu, select GREP symbols to combine with text and numbers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2438400"/>
            <a:ext cx="4451817" cy="41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5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GREP Examples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913711"/>
              </p:ext>
            </p:extLst>
          </p:nvPr>
        </p:nvGraphicFramePr>
        <p:xfrm>
          <a:off x="411163" y="2291696"/>
          <a:ext cx="8318500" cy="25603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7837"/>
                <a:gridCol w="53006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GREP Search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Results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re[</a:t>
                      </a:r>
                      <a:r>
                        <a:rPr lang="en-US" sz="2400" b="1" dirty="0" err="1" smtClean="0"/>
                        <a:t>ae</a:t>
                      </a:r>
                      <a:r>
                        <a:rPr lang="en-US" sz="2400" b="1" dirty="0" smtClean="0"/>
                        <a:t>]d</a:t>
                      </a:r>
                    </a:p>
                    <a:p>
                      <a:endParaRPr lang="en-US" sz="2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Will find read or reed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reads?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Will find read or reads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 smtClean="0"/>
                        <a:t>classif</a:t>
                      </a:r>
                      <a:r>
                        <a:rPr lang="en-US" sz="2400" b="1" dirty="0" smtClean="0"/>
                        <a:t>(y)|(</a:t>
                      </a:r>
                      <a:r>
                        <a:rPr lang="en-US" sz="2400" b="1" dirty="0" err="1" smtClean="0"/>
                        <a:t>ied</a:t>
                      </a:r>
                      <a:r>
                        <a:rPr lang="en-US" sz="2400" b="1" dirty="0" smtClean="0"/>
                        <a:t>)|(</a:t>
                      </a:r>
                      <a:r>
                        <a:rPr lang="en-US" sz="2400" b="1" dirty="0" err="1" smtClean="0"/>
                        <a:t>ies</a:t>
                      </a:r>
                      <a:r>
                        <a:rPr lang="en-US" sz="2400" b="1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Will find classify or classified or classifies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44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Keyword Tester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New Keyword </a:t>
            </a:r>
            <a:r>
              <a:rPr lang="en-US" dirty="0" smtClean="0"/>
              <a:t>menu, go to the keyword tester tab</a:t>
            </a:r>
          </a:p>
          <a:p>
            <a:r>
              <a:rPr lang="en-US" dirty="0" smtClean="0"/>
              <a:t>Test the GREP search on a list you created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2819400"/>
            <a:ext cx="52549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2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Carving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Locates files,</a:t>
            </a:r>
            <a:r>
              <a:rPr lang="en-US" dirty="0"/>
              <a:t> primarily in unallocated spaces</a:t>
            </a:r>
            <a:r>
              <a:rPr lang="en-US" dirty="0" smtClean="0"/>
              <a:t>, based on file signature (header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Can be:</a:t>
            </a:r>
          </a:p>
          <a:p>
            <a:pPr lvl="1"/>
            <a:r>
              <a:rPr lang="en-US" dirty="0" smtClean="0"/>
              <a:t>Used against RAM dumps, swap files, and hibernation </a:t>
            </a:r>
            <a:r>
              <a:rPr lang="en-US" dirty="0" smtClean="0"/>
              <a:t>files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Performed manually or 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60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827895"/>
            <a:ext cx="8318500" cy="914400"/>
          </a:xfrm>
        </p:spPr>
        <p:txBody>
          <a:bodyPr/>
          <a:lstStyle/>
          <a:p>
            <a:r>
              <a:rPr lang="en-US" dirty="0" smtClean="0"/>
              <a:t>American Standard Code for Information Interchange (ASCII)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2132430"/>
            <a:ext cx="8318501" cy="3700462"/>
          </a:xfrm>
        </p:spPr>
        <p:txBody>
          <a:bodyPr/>
          <a:lstStyle/>
          <a:p>
            <a:r>
              <a:rPr lang="en-US" dirty="0" smtClean="0"/>
              <a:t>A character-encoding scheme originally based on U.S. English</a:t>
            </a:r>
          </a:p>
          <a:p>
            <a:r>
              <a:rPr lang="en-US" dirty="0" smtClean="0"/>
              <a:t>Uses 8 bits per characters</a:t>
            </a:r>
          </a:p>
          <a:p>
            <a:r>
              <a:rPr lang="en-US" dirty="0" smtClean="0"/>
              <a:t>Is limited to 256 character codes</a:t>
            </a:r>
          </a:p>
        </p:txBody>
      </p:sp>
    </p:spTree>
    <p:extLst>
      <p:ext uri="{BB962C8B-B14F-4D97-AF65-F5344CB8AC3E}">
        <p14:creationId xmlns:p14="http://schemas.microsoft.com/office/powerpoint/2010/main" val="209185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9" y="0"/>
            <a:ext cx="9059733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162754" y="373323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946213" y="350933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Manual Data Carving</a:t>
            </a:r>
            <a:endParaRPr lang="en-US" sz="22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2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From File Types View, Copy JPG Header </a:t>
            </a:r>
            <a:endParaRPr lang="en" sz="2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2601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4" y="-1"/>
            <a:ext cx="9114908" cy="685800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162754" y="373323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946213" y="350933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Selecting Unallocated Cluster</a:t>
            </a:r>
            <a:r>
              <a:rPr lang="en-US" sz="2200" b="1" dirty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for</a:t>
            </a: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 GREP Raw Search</a:t>
            </a:r>
            <a:endParaRPr lang="en" sz="2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9839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the GREP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New Keyword Menu, paste the JPG header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319" y="2437720"/>
            <a:ext cx="6262682" cy="44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the New Raw Search Selected menu, name the search file and path, then click 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197" y="2590799"/>
            <a:ext cx="5417475" cy="43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0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56942" cy="6858001"/>
          </a:xfrm>
          <a:prstGeom prst="rect">
            <a:avLst/>
          </a:prstGeom>
        </p:spPr>
      </p:pic>
      <p:pic>
        <p:nvPicPr>
          <p:cNvPr id="7" name="Picture 6" descr="search hits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137" y="4960434"/>
            <a:ext cx="1948985" cy="660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0" name="Straight Arrow Connector 9"/>
          <p:cNvCxnSpPr>
            <a:stCxn id="7" idx="3"/>
          </p:cNvCxnSpPr>
          <p:nvPr/>
        </p:nvCxnSpPr>
        <p:spPr bwMode="auto">
          <a:xfrm>
            <a:off x="4128122" y="5290634"/>
            <a:ext cx="3720805" cy="1244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Oval 10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Monitor the Search </a:t>
            </a: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Progress Bar</a:t>
            </a:r>
            <a:endParaRPr lang="en-US" sz="24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04860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Viewing the Results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Go to Search View Keyword Tab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1322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68369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Decode and View Results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Decode Tab, Choose Picture Type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0513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5398" cy="699177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Bookmark the Results,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Right-click the Picture, Bookmark it as Data Structure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2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22859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 the Destination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Data Structure menu destination tab</a:t>
            </a:r>
          </a:p>
          <a:p>
            <a:r>
              <a:rPr lang="en-US" dirty="0" smtClean="0"/>
              <a:t>Under Relevant Images, choose Notable Images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549" y="2686594"/>
            <a:ext cx="4155337" cy="41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7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85230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View the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Report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2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41574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Table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ASCII table consists of the codes for:</a:t>
            </a:r>
          </a:p>
          <a:p>
            <a:pPr lvl="1"/>
            <a:r>
              <a:rPr lang="en-US" dirty="0" smtClean="0"/>
              <a:t>Characters (Codes 0-127)</a:t>
            </a:r>
          </a:p>
          <a:p>
            <a:pPr lvl="1"/>
            <a:r>
              <a:rPr lang="en-US" dirty="0" smtClean="0"/>
              <a:t>Decimal values (Codes 128-255)</a:t>
            </a:r>
          </a:p>
          <a:p>
            <a:r>
              <a:rPr lang="en-US" dirty="0" smtClean="0"/>
              <a:t>It contains characters found in the Latin alphabet and other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9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Automated File Carver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than the manual method</a:t>
            </a:r>
          </a:p>
          <a:p>
            <a:r>
              <a:rPr lang="en-US" dirty="0" smtClean="0"/>
              <a:t>Select options, click OK, and view the results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094" y="2362200"/>
            <a:ext cx="5300165" cy="44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FTK 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Search Techniques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77201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FTK Searching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FTK supports:</a:t>
            </a:r>
          </a:p>
          <a:p>
            <a:pPr lvl="1"/>
            <a:r>
              <a:rPr lang="en-US" dirty="0" smtClean="0"/>
              <a:t>Indexed searches</a:t>
            </a:r>
          </a:p>
          <a:p>
            <a:pPr lvl="1"/>
            <a:r>
              <a:rPr lang="en-US" dirty="0" smtClean="0"/>
              <a:t>Raw searches, including regular expressions</a:t>
            </a:r>
          </a:p>
          <a:p>
            <a:pPr lvl="1"/>
            <a:r>
              <a:rPr lang="en-US" dirty="0" smtClean="0"/>
              <a:t>Data carving through its evidence processing feature set</a:t>
            </a:r>
          </a:p>
          <a:p>
            <a:pPr lvl="1"/>
            <a:r>
              <a:rPr lang="en-US" dirty="0" smtClean="0"/>
              <a:t>Unicode character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24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86101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81315" y="3618857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44"/>
          <p:cNvSpPr/>
          <p:nvPr/>
        </p:nvSpPr>
        <p:spPr>
          <a:xfrm>
            <a:off x="5764774" y="3394956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 Index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Searching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2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59752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86105" cy="685800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81315" y="3618857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4"/>
          <p:cNvSpPr/>
          <p:nvPr/>
        </p:nvSpPr>
        <p:spPr>
          <a:xfrm>
            <a:off x="5764774" y="3394956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FTK Live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Searching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200" b="1" dirty="0" smtClean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09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FTK Data Carving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75359"/>
            <a:ext cx="8318500" cy="37004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469" y="1826346"/>
            <a:ext cx="5943600" cy="5009351"/>
          </a:xfrm>
          <a:prstGeom prst="rect">
            <a:avLst/>
          </a:prstGeom>
        </p:spPr>
      </p:pic>
      <p:pic>
        <p:nvPicPr>
          <p:cNvPr id="8" name="Picture 7" descr="Screen Shot 2012-08-30 at 12.35.32 PM cop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737471"/>
            <a:ext cx="8249122" cy="1166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536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 now be familiar with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Storage and search of ASCII and Unicode text</a:t>
            </a:r>
          </a:p>
          <a:p>
            <a:pPr lvl="1"/>
            <a:r>
              <a:rPr lang="en-US" dirty="0" smtClean="0"/>
              <a:t>Types of keyword searches</a:t>
            </a:r>
          </a:p>
          <a:p>
            <a:pPr lvl="1"/>
            <a:r>
              <a:rPr lang="en-US" dirty="0" smtClean="0"/>
              <a:t>Index, live or raw keyword, and GREP searches</a:t>
            </a:r>
          </a:p>
          <a:p>
            <a:pPr lvl="1"/>
            <a:r>
              <a:rPr lang="en-US" dirty="0" smtClean="0"/>
              <a:t>Data carving based on file signatures</a:t>
            </a:r>
          </a:p>
          <a:p>
            <a:pPr lvl="1"/>
            <a:r>
              <a:rPr lang="en-US" dirty="0" smtClean="0"/>
              <a:t>Foreign language views and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/>
              <a:t>Thanks!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86150" y="193570"/>
            <a:ext cx="7571700" cy="936899"/>
          </a:xfrm>
        </p:spPr>
        <p:txBody>
          <a:bodyPr/>
          <a:lstStyle/>
          <a:p>
            <a:r>
              <a:rPr lang="en-US" dirty="0" smtClean="0"/>
              <a:t>ASCII Table</a:t>
            </a:r>
            <a:endParaRPr lang="en-US" dirty="0"/>
          </a:p>
        </p:txBody>
      </p:sp>
      <p:pic>
        <p:nvPicPr>
          <p:cNvPr id="9" name="Content Placeholder 8" descr="ASCII.png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90" r="-1112"/>
          <a:stretch/>
        </p:blipFill>
        <p:spPr>
          <a:xfrm>
            <a:off x="304800" y="1062715"/>
            <a:ext cx="8614913" cy="4880885"/>
          </a:xfrm>
        </p:spPr>
      </p:pic>
    </p:spTree>
    <p:extLst>
      <p:ext uri="{BB962C8B-B14F-4D97-AF65-F5344CB8AC3E}">
        <p14:creationId xmlns:p14="http://schemas.microsoft.com/office/powerpoint/2010/main" val="173874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Initially, telegraph and computers used only English/Latin characters</a:t>
            </a:r>
          </a:p>
          <a:p>
            <a:r>
              <a:rPr lang="en-US" dirty="0" smtClean="0"/>
              <a:t>When other languages were required, ASCII character codes were insufficient</a:t>
            </a:r>
          </a:p>
        </p:txBody>
      </p:sp>
    </p:spTree>
    <p:extLst>
      <p:ext uri="{BB962C8B-B14F-4D97-AF65-F5344CB8AC3E}">
        <p14:creationId xmlns:p14="http://schemas.microsoft.com/office/powerpoint/2010/main" val="177986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a unique two-byte number for every character</a:t>
            </a:r>
          </a:p>
          <a:p>
            <a:r>
              <a:rPr lang="en-US" dirty="0" smtClean="0"/>
              <a:t>Can define more than 65,000 characters, allowing the computer to display any world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9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SCIIPlainText.tif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5" r="-1533"/>
          <a:stretch/>
        </p:blipFill>
        <p:spPr>
          <a:xfrm>
            <a:off x="-185306" y="0"/>
            <a:ext cx="9475510" cy="7121306"/>
          </a:xfrm>
        </p:spPr>
      </p:pic>
      <p:sp>
        <p:nvSpPr>
          <p:cNvPr id="8" name="Oval 7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Plain Text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ASCII</a:t>
            </a:r>
            <a:endParaRPr lang="en" sz="2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2424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 r="-6"/>
          <a:stretch>
            <a:fillRect/>
          </a:stretch>
        </p:blipFill>
        <p:spPr>
          <a:xfrm>
            <a:off x="0" y="-1"/>
            <a:ext cx="9189400" cy="6858001"/>
          </a:xfrm>
        </p:spPr>
      </p:pic>
      <p:sp>
        <p:nvSpPr>
          <p:cNvPr id="10" name="Oval 9"/>
          <p:cNvSpPr/>
          <p:nvPr/>
        </p:nvSpPr>
        <p:spPr>
          <a:xfrm>
            <a:off x="5981315" y="289758"/>
            <a:ext cx="2931118" cy="2917813"/>
          </a:xfrm>
          <a:prstGeom prst="ellipse">
            <a:avLst/>
          </a:prstGeom>
          <a:solidFill>
            <a:schemeClr val="tx1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44"/>
          <p:cNvSpPr/>
          <p:nvPr/>
        </p:nvSpPr>
        <p:spPr>
          <a:xfrm>
            <a:off x="5764774" y="65857"/>
            <a:ext cx="3329099" cy="3329099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Arabic is Unicode Only and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Does not Display in Courier Display Font</a:t>
            </a:r>
            <a:endParaRPr lang="en" sz="2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0309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912</Words>
  <Application>Microsoft Macintosh PowerPoint</Application>
  <PresentationFormat>On-screen Show (4:3)</PresentationFormat>
  <Paragraphs>209</Paragraphs>
  <Slides>47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Cordelia template</vt:lpstr>
      <vt:lpstr> Search Techniques</vt:lpstr>
      <vt:lpstr>Objective</vt:lpstr>
      <vt:lpstr>American Standard Code for Information Interchange (ASCII)</vt:lpstr>
      <vt:lpstr>ASCII Table Overview</vt:lpstr>
      <vt:lpstr>ASCII Table</vt:lpstr>
      <vt:lpstr>Unicode</vt:lpstr>
      <vt:lpstr>Unicode</vt:lpstr>
      <vt:lpstr>PowerPoint Presentation</vt:lpstr>
      <vt:lpstr>PowerPoint Presentation</vt:lpstr>
      <vt:lpstr>PowerPoint Presentation</vt:lpstr>
      <vt:lpstr>Modifying the Display Font</vt:lpstr>
      <vt:lpstr>Changing the Font</vt:lpstr>
      <vt:lpstr>PowerPoint Presentation</vt:lpstr>
      <vt:lpstr>Changing Reading Direction</vt:lpstr>
      <vt:lpstr>PowerPoint Presentation</vt:lpstr>
      <vt:lpstr>EnCase </vt:lpstr>
      <vt:lpstr>Conducting an Index Search</vt:lpstr>
      <vt:lpstr>PowerPoint Presentation</vt:lpstr>
      <vt:lpstr>Proximity Searches</vt:lpstr>
      <vt:lpstr>PowerPoint Presentation</vt:lpstr>
      <vt:lpstr>Creating a New Keyword</vt:lpstr>
      <vt:lpstr>Keyword Search Expression</vt:lpstr>
      <vt:lpstr>Running the Search</vt:lpstr>
      <vt:lpstr>PowerPoint Presentation</vt:lpstr>
      <vt:lpstr>GREP Search</vt:lpstr>
      <vt:lpstr>GREP Symbols</vt:lpstr>
      <vt:lpstr>GREP Examples</vt:lpstr>
      <vt:lpstr>Using the Keyword Tester</vt:lpstr>
      <vt:lpstr>Data Carving</vt:lpstr>
      <vt:lpstr>PowerPoint Presentation</vt:lpstr>
      <vt:lpstr>PowerPoint Presentation</vt:lpstr>
      <vt:lpstr>Creating the GREP Keyword</vt:lpstr>
      <vt:lpstr>Running the Search</vt:lpstr>
      <vt:lpstr>PowerPoint Presentation</vt:lpstr>
      <vt:lpstr>PowerPoint Presentation</vt:lpstr>
      <vt:lpstr>PowerPoint Presentation</vt:lpstr>
      <vt:lpstr>PowerPoint Presentation</vt:lpstr>
      <vt:lpstr>Select the Destination</vt:lpstr>
      <vt:lpstr>PowerPoint Presentation</vt:lpstr>
      <vt:lpstr>Automated File Carver</vt:lpstr>
      <vt:lpstr>FTK </vt:lpstr>
      <vt:lpstr>FTK Searching Features</vt:lpstr>
      <vt:lpstr>PowerPoint Presentation</vt:lpstr>
      <vt:lpstr>PowerPoint Presentation</vt:lpstr>
      <vt:lpstr>FTK Data Carving Feature</vt:lpstr>
      <vt:lpstr>Summary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Admin</cp:lastModifiedBy>
  <cp:revision>56</cp:revision>
  <dcterms:modified xsi:type="dcterms:W3CDTF">2017-04-21T15:15:02Z</dcterms:modified>
</cp:coreProperties>
</file>